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89" r:id="rId1"/>
  </p:sldMasterIdLst>
  <p:notesMasterIdLst>
    <p:notesMasterId r:id="rId8"/>
  </p:notesMasterIdLst>
  <p:handoutMasterIdLst>
    <p:handoutMasterId r:id="rId9"/>
  </p:handoutMasterIdLst>
  <p:sldIdLst>
    <p:sldId id="256" r:id="rId2"/>
    <p:sldId id="323" r:id="rId3"/>
    <p:sldId id="325" r:id="rId4"/>
    <p:sldId id="327" r:id="rId5"/>
    <p:sldId id="326" r:id="rId6"/>
    <p:sldId id="32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5295"/>
    <a:srgbClr val="002F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16" autoAdjust="0"/>
    <p:restoredTop sz="92667" autoAdjust="0"/>
  </p:normalViewPr>
  <p:slideViewPr>
    <p:cSldViewPr>
      <p:cViewPr varScale="1">
        <p:scale>
          <a:sx n="59" d="100"/>
          <a:sy n="59" d="100"/>
        </p:scale>
        <p:origin x="-57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0" y="13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376" y="-10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72B5B4-41DB-431F-8620-B9F486F5D8A9}" type="datetimeFigureOut">
              <a:rPr lang="nl-BE"/>
              <a:pPr>
                <a:defRPr/>
              </a:pPr>
              <a:t>19/09/2009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3A97-16E0-4CA8-A61B-B344B0DF2AB3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0"/>
            <a:r>
              <a:rPr lang="en-GB" noProof="0" smtClean="0"/>
              <a:t>Second level</a:t>
            </a:r>
          </a:p>
          <a:p>
            <a:pPr lvl="0"/>
            <a:r>
              <a:rPr lang="en-GB" noProof="0" smtClean="0"/>
              <a:t>Third level</a:t>
            </a:r>
          </a:p>
          <a:p>
            <a:pPr lvl="0"/>
            <a:r>
              <a:rPr lang="en-GB" noProof="0" smtClean="0"/>
              <a:t>Fourth level</a:t>
            </a:r>
          </a:p>
          <a:p>
            <a:pPr lvl="0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6AE530D-0973-4EA8-AFC6-90C51A5D23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E74119-F577-4A71-86A2-C0242A8B504E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6466E7-E67E-4AE9-92A7-35AECD827289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08-05-06</a:t>
            </a:r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  <a:prstGeom prst="rect">
            <a:avLst/>
          </a:prstGeom>
        </p:spPr>
        <p:txBody>
          <a:bodyPr vert="horz" anchor="ctr" anchorCtr="0"/>
          <a:lstStyle>
            <a:lvl1pPr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  <a:prstGeom prst="rect">
            <a:avLst/>
          </a:prstGeom>
        </p:spPr>
        <p:txBody>
          <a:bodyPr vert="horz" anchor="ctr"/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718FFC8-CA23-4B71-ACD9-AAF2B6037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pic>
        <p:nvPicPr>
          <p:cNvPr id="11" name="Picture 13" descr="EP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60350"/>
            <a:ext cx="129698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28575">
            <a:solidFill>
              <a:srgbClr val="002F6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08-05-06</a:t>
            </a:r>
            <a:endParaRPr lang="en-US" sz="1800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 eaLnBrk="1" hangingPunct="1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6E2914F-7AD7-4236-956A-1B69F9188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2"/>
          </p:nvPr>
        </p:nvSpPr>
        <p:spPr>
          <a:xfrm>
            <a:off x="685800" y="6400800"/>
            <a:ext cx="1905000" cy="304800"/>
          </a:xfrm>
          <a:prstGeom prst="rect">
            <a:avLst/>
          </a:prstGeom>
        </p:spPr>
        <p:txBody>
          <a:bodyPr vert="horz" anchor="ctr" anchorCtr="0"/>
          <a:lstStyle>
            <a:lvl1pPr algn="r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08-05-06</a:t>
            </a: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678" y="5500702"/>
            <a:ext cx="5643572" cy="830997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 smtClean="0">
                <a:solidFill>
                  <a:srgbClr val="005295"/>
                </a:solidFill>
              </a:rPr>
              <a:t>Lobbying for patient involvement: development of policy recommendations</a:t>
            </a:r>
            <a:endParaRPr lang="nl-BE" b="1" dirty="0">
              <a:solidFill>
                <a:srgbClr val="005295"/>
              </a:solidFill>
            </a:endParaRPr>
          </a:p>
        </p:txBody>
      </p:sp>
      <p:pic>
        <p:nvPicPr>
          <p:cNvPr id="6" name="Picture 5" descr="EPF logo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7422" y="1418143"/>
            <a:ext cx="5521334" cy="3153865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5" name="TextBox 4"/>
          <p:cNvSpPr txBox="1"/>
          <p:nvPr/>
        </p:nvSpPr>
        <p:spPr>
          <a:xfrm>
            <a:off x="3643306" y="214290"/>
            <a:ext cx="5143504" cy="156966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 smtClean="0">
                <a:solidFill>
                  <a:srgbClr val="005295"/>
                </a:solidFill>
                <a:latin typeface="+mj-lt"/>
              </a:rPr>
              <a:t>Value+ Seminar</a:t>
            </a:r>
          </a:p>
          <a:p>
            <a:pPr algn="r">
              <a:defRPr/>
            </a:pPr>
            <a:r>
              <a:rPr lang="en-US" b="1" dirty="0" smtClean="0">
                <a:solidFill>
                  <a:srgbClr val="005295"/>
                </a:solidFill>
                <a:latin typeface="+mj-lt"/>
              </a:rPr>
              <a:t>Sofia, 19</a:t>
            </a:r>
            <a:r>
              <a:rPr lang="en-US" b="1" baseline="30000" dirty="0" smtClean="0">
                <a:solidFill>
                  <a:srgbClr val="005295"/>
                </a:solidFill>
                <a:latin typeface="+mj-lt"/>
              </a:rPr>
              <a:t>th</a:t>
            </a:r>
            <a:r>
              <a:rPr lang="en-US" b="1" dirty="0" smtClean="0">
                <a:solidFill>
                  <a:srgbClr val="005295"/>
                </a:solidFill>
                <a:latin typeface="+mj-lt"/>
              </a:rPr>
              <a:t> September </a:t>
            </a:r>
            <a:endParaRPr lang="en-US" b="1" dirty="0">
              <a:solidFill>
                <a:srgbClr val="005295"/>
              </a:solidFill>
              <a:latin typeface="+mj-lt"/>
            </a:endParaRPr>
          </a:p>
          <a:p>
            <a:pPr algn="r">
              <a:defRPr/>
            </a:pPr>
            <a:endParaRPr lang="en-US" dirty="0">
              <a:solidFill>
                <a:srgbClr val="005295"/>
              </a:solidFill>
              <a:latin typeface="+mj-lt"/>
            </a:endParaRPr>
          </a:p>
          <a:p>
            <a:pPr>
              <a:defRPr/>
            </a:pPr>
            <a:endParaRPr lang="nl-BE" dirty="0">
              <a:solidFill>
                <a:srgbClr val="0052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142984"/>
            <a:ext cx="9144000" cy="5715016"/>
          </a:xfrm>
        </p:spPr>
        <p:txBody>
          <a:bodyPr/>
          <a:lstStyle/>
          <a:p>
            <a:pPr marL="96838" indent="0" eaLnBrk="1" hangingPunct="1">
              <a:buFont typeface="Wingdings" pitchFamily="2" charset="2"/>
              <a:buChar char="§"/>
              <a:defRPr/>
            </a:pPr>
            <a:r>
              <a:rPr lang="en-GB" sz="2800" dirty="0" smtClean="0">
                <a:latin typeface="Helvetica" charset="0"/>
              </a:rPr>
              <a:t>There is no </a:t>
            </a:r>
            <a:r>
              <a:rPr lang="en-GB" sz="2800" dirty="0" smtClean="0">
                <a:latin typeface="Helvetica" charset="0"/>
              </a:rPr>
              <a:t>European instrument highlighting PI as a right and key issue – we need more pressure from the EU to MS</a:t>
            </a:r>
          </a:p>
          <a:p>
            <a:pPr marL="96838" indent="0" eaLnBrk="1" hangingPunct="1">
              <a:buFont typeface="Wingdings" pitchFamily="2" charset="2"/>
              <a:buChar char="§"/>
              <a:defRPr/>
            </a:pPr>
            <a:r>
              <a:rPr lang="en-GB" sz="2800" dirty="0" smtClean="0">
                <a:latin typeface="Helvetica" charset="0"/>
              </a:rPr>
              <a:t>Political dimension at MS makes it very difficult for POs to engage </a:t>
            </a:r>
          </a:p>
          <a:p>
            <a:pPr marL="96838" indent="0" eaLnBrk="1" hangingPunct="1">
              <a:buFont typeface="Wingdings" pitchFamily="2" charset="2"/>
              <a:buChar char="§"/>
              <a:defRPr/>
            </a:pPr>
            <a:r>
              <a:rPr lang="en-GB" sz="2800" dirty="0" smtClean="0">
                <a:latin typeface="Helvetica" charset="0"/>
              </a:rPr>
              <a:t>Access to resources - more resources needed – mechanisms to access them have to be transparent and accessible: information, procedures</a:t>
            </a:r>
          </a:p>
          <a:p>
            <a:pPr marL="96838" indent="0" eaLnBrk="1" hangingPunct="1">
              <a:buFont typeface="Wingdings" pitchFamily="2" charset="2"/>
              <a:buChar char="§"/>
              <a:defRPr/>
            </a:pPr>
            <a:r>
              <a:rPr lang="en-GB" sz="2800" dirty="0" smtClean="0">
                <a:latin typeface="Helvetica" charset="0"/>
              </a:rPr>
              <a:t>Patient organisations’ need to better cooperate – working in coalitions is crucial</a:t>
            </a:r>
          </a:p>
          <a:p>
            <a:pPr marL="96838" indent="0" eaLnBrk="1" hangingPunct="1">
              <a:buFont typeface="Wingdings" pitchFamily="2" charset="2"/>
              <a:buChar char="§"/>
              <a:defRPr/>
            </a:pPr>
            <a:r>
              <a:rPr lang="en-GB" sz="2800" dirty="0" smtClean="0">
                <a:latin typeface="Helvetica" charset="0"/>
              </a:rPr>
              <a:t>Representativeness and professionalism of POS</a:t>
            </a:r>
            <a:endParaRPr lang="en-GB" sz="2800" dirty="0" smtClean="0">
              <a:latin typeface="Helvetica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1928794" y="214291"/>
            <a:ext cx="721520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>
              <a:defRPr/>
            </a:pPr>
            <a:r>
              <a:rPr lang="nl-BE" sz="3600" b="1" dirty="0" smtClean="0">
                <a:solidFill>
                  <a:srgbClr val="FEB80A"/>
                </a:solidFill>
              </a:rPr>
              <a:t>Key issues</a:t>
            </a:r>
            <a:endParaRPr lang="en-US" sz="3600" i="1" dirty="0">
              <a:solidFill>
                <a:srgbClr val="005295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7286644" cy="654032"/>
          </a:xfrm>
        </p:spPr>
        <p:txBody>
          <a:bodyPr>
            <a:normAutofit fontScale="90000"/>
          </a:bodyPr>
          <a:lstStyle/>
          <a:p>
            <a:r>
              <a:rPr lang="nl-BE" b="1" dirty="0" smtClean="0">
                <a:solidFill>
                  <a:schemeClr val="accent1"/>
                </a:solidFill>
              </a:rPr>
              <a:t>RECOMMENDATIONS TO </a:t>
            </a:r>
            <a:r>
              <a:rPr lang="nl-BE" sz="3600" b="1" dirty="0" smtClean="0">
                <a:solidFill>
                  <a:schemeClr val="accent1"/>
                </a:solidFill>
              </a:rPr>
              <a:t>eu i</a:t>
            </a:r>
            <a:r>
              <a:rPr lang="nl-BE" b="1" dirty="0" smtClean="0">
                <a:solidFill>
                  <a:schemeClr val="accent1"/>
                </a:solidFill>
              </a:rPr>
              <a:t>NSITUTIONS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720" y="1142984"/>
            <a:ext cx="8643998" cy="5715016"/>
          </a:xfrm>
        </p:spPr>
        <p:txBody>
          <a:bodyPr/>
          <a:lstStyle/>
          <a:p>
            <a:pPr marL="457200" indent="-457200">
              <a:buNone/>
            </a:pPr>
            <a:r>
              <a:rPr lang="nl-BE" b="1" dirty="0" smtClean="0"/>
              <a:t>POLITICAL</a:t>
            </a:r>
          </a:p>
          <a:p>
            <a:pPr marL="457200" indent="-457200">
              <a:buNone/>
            </a:pPr>
            <a:endParaRPr lang="nl-BE" b="1" dirty="0" smtClean="0"/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EC to draft a Directive or other instrument on patients’ rights and involvement in MS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EC should set a mechanism + guidelines to ensure that patient representation in health committees/bodies, decision-making processes (local, national, European)</a:t>
            </a:r>
          </a:p>
          <a:p>
            <a:pPr marL="457200" indent="-457200">
              <a:buFont typeface="+mj-lt"/>
              <a:buAutoNum type="arabicPeriod"/>
            </a:pPr>
            <a:endParaRPr lang="nl-BE" b="1" dirty="0" smtClean="0"/>
          </a:p>
          <a:p>
            <a:pPr marL="457200" indent="-457200">
              <a:buFont typeface="+mj-lt"/>
              <a:buAutoNum type="arabicPeriod"/>
            </a:pPr>
            <a:endParaRPr lang="nl-BE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85860"/>
            <a:ext cx="7467600" cy="5188092"/>
          </a:xfrm>
        </p:spPr>
        <p:txBody>
          <a:bodyPr/>
          <a:lstStyle/>
          <a:p>
            <a:pPr marL="457200" indent="-457200">
              <a:buNone/>
            </a:pPr>
            <a:r>
              <a:rPr lang="nl-BE" b="1" dirty="0" smtClean="0"/>
              <a:t>RESOURCES &amp; CAPACITY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Adapt </a:t>
            </a:r>
            <a:r>
              <a:rPr lang="nl-BE" b="1" dirty="0" smtClean="0"/>
              <a:t>the grant system to allow also POs with small capacity to access them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Simplification of procedures for accessing funds (national + European) – waive co-financing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Guarantee minimal financing in all MS for Pos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Tax reduction for Pos on their income – tax reductions for those giving funds to Pos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Build capacity of Pos + institutions administering EU funds at national level</a:t>
            </a:r>
          </a:p>
          <a:p>
            <a:pPr marL="457200" indent="-457200">
              <a:buFont typeface="+mj-lt"/>
              <a:buAutoNum type="arabicPeriod"/>
            </a:pPr>
            <a:endParaRPr lang="nl-BE" b="1" dirty="0" smtClean="0"/>
          </a:p>
          <a:p>
            <a:endParaRPr lang="nl-B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7467600" cy="5116654"/>
          </a:xfrm>
        </p:spPr>
        <p:txBody>
          <a:bodyPr/>
          <a:lstStyle/>
          <a:p>
            <a:pPr>
              <a:buNone/>
            </a:pPr>
            <a:r>
              <a:rPr lang="nl-BE" b="1" dirty="0" smtClean="0"/>
              <a:t>HEALTH CARE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POs </a:t>
            </a:r>
            <a:r>
              <a:rPr lang="nl-BE" b="1" dirty="0" smtClean="0"/>
              <a:t>to be involved in Health Technology </a:t>
            </a:r>
            <a:r>
              <a:rPr lang="nl-BE" b="1" dirty="0" smtClean="0"/>
              <a:t>Assessment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POs to be involved in developing standars for QoC and accreditation of health care services</a:t>
            </a:r>
          </a:p>
          <a:p>
            <a:pPr marL="457200" indent="-457200">
              <a:buFont typeface="+mj-lt"/>
              <a:buAutoNum type="arabicPeriod"/>
            </a:pPr>
            <a:r>
              <a:rPr lang="nl-BE" b="1" dirty="0" smtClean="0"/>
              <a:t>PI in redressing mechanisms when patients suffer injuries following care</a:t>
            </a:r>
            <a:endParaRPr lang="nl-BE" b="1" dirty="0" smtClean="0"/>
          </a:p>
          <a:p>
            <a:pPr>
              <a:buNone/>
            </a:pPr>
            <a:endParaRPr lang="nl-B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274638"/>
            <a:ext cx="6067444" cy="654032"/>
          </a:xfrm>
        </p:spPr>
        <p:txBody>
          <a:bodyPr/>
          <a:lstStyle/>
          <a:p>
            <a:r>
              <a:rPr lang="nl-BE" b="1" dirty="0" smtClean="0">
                <a:solidFill>
                  <a:schemeClr val="accent1"/>
                </a:solidFill>
              </a:rPr>
              <a:t>RECOMMENDATIONS TO EPF</a:t>
            </a:r>
            <a:endParaRPr lang="nl-BE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28736"/>
            <a:ext cx="8258204" cy="5045216"/>
          </a:xfrm>
        </p:spPr>
        <p:txBody>
          <a:bodyPr/>
          <a:lstStyle/>
          <a:p>
            <a:r>
              <a:rPr lang="nl-BE" b="1" dirty="0" smtClean="0"/>
              <a:t>EPF to disseminate at national level V+ results + policy recommendations</a:t>
            </a:r>
          </a:p>
          <a:p>
            <a:r>
              <a:rPr lang="nl-BE" b="1" dirty="0" smtClean="0"/>
              <a:t>EPF to mobilise various political stakeholders to adopt and put into action the recommendations</a:t>
            </a:r>
          </a:p>
          <a:p>
            <a:r>
              <a:rPr lang="nl-BE" b="1" dirty="0" smtClean="0"/>
              <a:t>EPF to support POs to be involved in this process and to apply/use the recs at country level</a:t>
            </a:r>
          </a:p>
          <a:p>
            <a:r>
              <a:rPr lang="nl-BE" b="1" dirty="0" smtClean="0"/>
              <a:t>EPF to work towards stronger mutual trust between Pos and health professionals+ other stakeholders, especially national level</a:t>
            </a:r>
            <a:endParaRPr lang="nl-BE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8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8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8644</TotalTime>
  <Words>309</Words>
  <Application>Microsoft Office PowerPoint</Application>
  <PresentationFormat>On-screen Show (4:3)</PresentationFormat>
  <Paragraphs>31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8_Oriel</vt:lpstr>
      <vt:lpstr>Slide 1</vt:lpstr>
      <vt:lpstr>Slide 2</vt:lpstr>
      <vt:lpstr>RECOMMENDATIONS TO eu iNSITUTIONS</vt:lpstr>
      <vt:lpstr>Slide 4</vt:lpstr>
      <vt:lpstr>Slide 5</vt:lpstr>
      <vt:lpstr>RECOMMENDATIONS TO EPF</vt:lpstr>
    </vt:vector>
  </TitlesOfParts>
  <Company>MGDC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Grasso</dc:creator>
  <cp:lastModifiedBy>VP Project</cp:lastModifiedBy>
  <cp:revision>182</cp:revision>
  <dcterms:created xsi:type="dcterms:W3CDTF">2006-05-09T14:05:35Z</dcterms:created>
  <dcterms:modified xsi:type="dcterms:W3CDTF">2009-09-19T11:05:30Z</dcterms:modified>
</cp:coreProperties>
</file>